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32" r:id="rId3"/>
  </p:sldMasterIdLst>
  <p:notesMasterIdLst>
    <p:notesMasterId r:id="rId13"/>
  </p:notesMasterIdLst>
  <p:sldIdLst>
    <p:sldId id="266" r:id="rId4"/>
    <p:sldId id="257" r:id="rId5"/>
    <p:sldId id="312" r:id="rId6"/>
    <p:sldId id="313" r:id="rId7"/>
    <p:sldId id="311" r:id="rId8"/>
    <p:sldId id="295" r:id="rId9"/>
    <p:sldId id="304" r:id="rId10"/>
    <p:sldId id="310" r:id="rId11"/>
    <p:sldId id="278" r:id="rId12"/>
  </p:sldIdLst>
  <p:sldSz cx="9144000" cy="6858000" type="screen4x3"/>
  <p:notesSz cx="67802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0000CC"/>
    <a:srgbClr val="FF33CC"/>
    <a:srgbClr val="A0D3D4"/>
    <a:srgbClr val="EAEAEA"/>
    <a:srgbClr val="CCCCFF"/>
    <a:srgbClr val="000099"/>
    <a:srgbClr val="A7C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57619473026589E-2"/>
          <c:y val="6.2582652106755163E-2"/>
          <c:w val="0.95892769905322539"/>
          <c:h val="0.8862133598058996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0552" y="0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37E66-6934-4722-93B8-72C21161040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022" y="4689515"/>
            <a:ext cx="54241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0552" y="9377316"/>
            <a:ext cx="293809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EB77B-D72F-40A0-81EF-664B931ED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2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6 h 1912"/>
              <a:gd name="T4" fmla="*/ 0 w 1588"/>
              <a:gd name="T5" fmla="*/ 6 h 1912"/>
              <a:gd name="T6" fmla="*/ 0 w 1588"/>
              <a:gd name="T7" fmla="*/ 60 h 1912"/>
              <a:gd name="T8" fmla="*/ 0 w 1588"/>
              <a:gd name="T9" fmla="*/ 1912 h 1912"/>
              <a:gd name="T10" fmla="*/ 0 w 1588"/>
              <a:gd name="T11" fmla="*/ 1912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A0E1-731B-4D65-B647-081B253AD35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8EDA-270E-4D9F-92CD-E925A115A17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A39B-9119-4B96-9C09-9E1E246E839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8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86F65-4823-4713-AB3C-A7CEA798DE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51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4591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4591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344" y="6381750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530E7F-B98F-4D23-9AC4-795F64B5D216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7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800" y="630932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7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C7064BBB-9A69-4B42-B621-249E6C25DAC0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6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D4E-333E-4544-B658-54E2C8DDD7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7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2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296" y="6356176"/>
            <a:ext cx="19050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ru-RU" smtClean="0">
                <a:solidFill>
                  <a:schemeClr val="accent6"/>
                </a:solidFill>
              </a:defRPr>
            </a:lvl1pPr>
          </a:lstStyle>
          <a:p>
            <a:fld id="{EFA04478-9990-4BC4-93A2-A5ED212C7F53}" type="slidenum">
              <a:rPr>
                <a:solidFill>
                  <a:srgbClr val="6488A2"/>
                </a:solidFill>
              </a:rPr>
              <a:pPr/>
              <a:t>‹#›</a:t>
            </a:fld>
            <a:endParaRPr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7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5BCB-8E75-45E2-A172-BC9007EDE4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86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4C7F-9D16-4D60-B417-2C03975279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8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B489-F653-4243-B8F4-BF238BA259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89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5F9-2357-4B49-B7B4-CEB57CBD461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30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6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924E-99D3-4A15-BF25-7E0F97C743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85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2BBC-03A0-4D75-AF8A-2A8E9586E1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85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E7B8-82EA-4F05-B19F-32E988EB7F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68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9B98-F63C-4162-82F5-2EDA2F1BF5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2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4DAB9-B27F-49D2-B13B-CDB7ACED730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F572F-56D2-4FE3-8ADC-F787A814A00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9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BD34-B91F-4039-808B-1BA9D3592FF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6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34843-F79C-49C0-85B9-DB8DFDB4D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34B5-B370-4683-837A-70F5A09575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6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8B991-2ACA-4D98-BAE9-5B995E299D4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093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3CE2E3-94FF-408E-B2F2-DD61CE52BE8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44EA23B2-0CE2-4EFB-A268-6791F835B8E9}" type="slidenum">
              <a:rPr lang="ru-RU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34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9552" y="404664"/>
            <a:ext cx="7988424" cy="3168352"/>
          </a:xfrm>
        </p:spPr>
        <p:txBody>
          <a:bodyPr/>
          <a:lstStyle/>
          <a:p>
            <a:pPr indent="342265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>ПРЕДОСТАВЛЕНИЕ ЕЖЕМЕСЯЧНОГО ПОСОБИЯ</a:t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>НА ПИТАНИЕ БЕРЕМЕННЫМ ЖЕНЩИНАМ</a:t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195736" y="5805264"/>
            <a:ext cx="6832848" cy="864096"/>
          </a:xfrm>
        </p:spPr>
        <p:txBody>
          <a:bodyPr/>
          <a:lstStyle/>
          <a:p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Докладчик 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Архипова Ольга Евгеньевна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0824" y="188640"/>
            <a:ext cx="8785671" cy="97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 eaLnBrk="1" hangingPunct="1"/>
            <a:r>
              <a:rPr lang="ru-RU" sz="2400" dirty="0">
                <a:effectLst/>
                <a:latin typeface="Times New Roman"/>
                <a:ea typeface="Times New Roman"/>
              </a:rPr>
              <a:t>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b="1" i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r>
              <a:rPr lang="ru-RU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Основания для предоставления ежемесячного пособия на питание беременным женщинам</a:t>
            </a:r>
          </a:p>
          <a:p>
            <a:pPr algn="ctr" eaLnBrk="1" hangingPunct="1"/>
            <a:endParaRPr lang="ru-RU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algn="ctr" eaLnBrk="1" hangingPunct="1"/>
            <a:endParaRPr lang="ru-RU" sz="2400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Закон Самарской области от 16.07.2004 «О государственной поддержке граждан, имеющих детей»;</a:t>
            </a:r>
          </a:p>
          <a:p>
            <a:pPr marL="342900" indent="-342900" eaLnBrk="1" hangingPunct="1">
              <a:buFontTx/>
              <a:buChar char="-"/>
            </a:pPr>
            <a:endParaRPr lang="ru-RU" sz="2400" b="1" i="1" dirty="0">
              <a:solidFill>
                <a:srgbClr val="0000FF"/>
              </a:solidFill>
              <a:effectLst/>
              <a:latin typeface="Times New Roman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Приказ </a:t>
            </a:r>
            <a:r>
              <a:rPr lang="ru-RU" sz="2400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министерства </a:t>
            </a:r>
            <a:r>
              <a:rPr lang="ru-RU" sz="24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социально-демографического развития </a:t>
            </a:r>
            <a:r>
              <a:rPr lang="ru-RU" sz="2400" dirty="0">
                <a:solidFill>
                  <a:srgbClr val="0000F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Самарской области от </a:t>
            </a:r>
            <a:r>
              <a:rPr lang="ru-RU" sz="2400" dirty="0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10.08.2012 № 265 «Об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утверждении Административного регламента министерства социально-демографической и семейной политики Самарской области </a:t>
            </a:r>
            <a:r>
              <a:rPr lang="ru-RU" sz="2400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предоставлению государственной услуги </a:t>
            </a:r>
            <a:r>
              <a:rPr lang="ru-RU" sz="2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«Предоставление ежемесячного пособия на питание беременным женщинам».</a:t>
            </a:r>
            <a:endParaRPr lang="ru-RU" sz="2200" i="1" dirty="0" smtClean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0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274838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Право на ежемесячное пособие на питание имеют беременные женщины, вставшие на учет в медицинские организации, проживающие в семьях со среднедушевым доходом, размер которого не превышает величины прожиточного минимума в Самарской области в расчете на душу населения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836712"/>
            <a:ext cx="784887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 на ежемесячное пособие на питание беременным женщинам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725144"/>
            <a:ext cx="5377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Размер выплаты составляет 200 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7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Органы участвующие в предоставлении ЕДВ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259552" y="980728"/>
            <a:ext cx="4032448" cy="3456384"/>
          </a:xfrm>
          <a:prstGeom prst="plaque">
            <a:avLst/>
          </a:prstGeom>
          <a:scene3d>
            <a:camera prst="obliqueTopLeft"/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accent3">
                <a:shade val="2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Министерство социально-демографической и семейной политики Самарской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641" y="980728"/>
            <a:ext cx="360040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Государственные казенные учреждения социальной защиты населения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437112"/>
            <a:ext cx="8137513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МФЦ - в части приема документов, необходимых для предоставления государственной услуги, направления межведомственных запросов в федеральные органы исполнительной власти, доставки документов в уполномоченные органы;</a:t>
            </a:r>
          </a:p>
        </p:txBody>
      </p:sp>
    </p:spTree>
    <p:extLst>
      <p:ext uri="{BB962C8B-B14F-4D97-AF65-F5344CB8AC3E}">
        <p14:creationId xmlns:p14="http://schemas.microsoft.com/office/powerpoint/2010/main" val="2050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48135249"/>
              </p:ext>
            </p:extLst>
          </p:nvPr>
        </p:nvGraphicFramePr>
        <p:xfrm>
          <a:off x="683568" y="1052736"/>
          <a:ext cx="81369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213157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lang="ru-RU" sz="2160" b="1" dirty="0" smtClean="0">
              <a:solidFill>
                <a:srgbClr val="7030A0"/>
              </a:solidFill>
            </a:endParaRPr>
          </a:p>
          <a:p>
            <a:pPr algn="ctr">
              <a:defRPr sz="2160" b="1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r>
              <a:rPr lang="ru-RU" sz="2160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документов и информации,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необходимых в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законодательством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предоставления государственной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услуги, которые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заявитель должен представить самостоятельно</a:t>
            </a:r>
          </a:p>
          <a:p>
            <a:pPr algn="ctr">
              <a:defRPr sz="2160" b="1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lang="ru-RU" sz="2160" b="1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996952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паспорт;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документы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 доходах семьи;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справка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государственного или муниципального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медицинского учреждения с указанием даты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постановки на учет и периода беременности.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 случае обращения через представителя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представляются документы, удостоверяющие личность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и полномочия представителя</a:t>
            </a:r>
          </a:p>
        </p:txBody>
      </p:sp>
    </p:spTree>
    <p:extLst>
      <p:ext uri="{BB962C8B-B14F-4D97-AF65-F5344CB8AC3E}">
        <p14:creationId xmlns:p14="http://schemas.microsoft.com/office/powerpoint/2010/main" val="25291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01434"/>
            <a:ext cx="828092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rgbClr val="0000FF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И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счерпывающий перечень документов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, которые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в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соответствии с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законодательством запрашиваются органом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, предоставляющим государственную услугу, в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органы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(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организации), </a:t>
            </a:r>
            <a:r>
              <a:rPr lang="ru-RU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в </a:t>
            </a: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распоряжении которых они находятся,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если заявитель не представил такие документы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/>
                <a:ea typeface="Times New Roman"/>
              </a:rPr>
              <a:t>и информацию по собственной инициативе</a:t>
            </a: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8884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1) справка </a:t>
            </a:r>
            <a:r>
              <a:rPr lang="ru-RU" dirty="0">
                <a:solidFill>
                  <a:srgbClr val="002060"/>
                </a:solidFill>
              </a:rPr>
              <a:t>о размере получаемых пенсий по линии органов ПФР;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2) документ</a:t>
            </a:r>
            <a:r>
              <a:rPr lang="ru-RU" dirty="0">
                <a:solidFill>
                  <a:srgbClr val="002060"/>
                </a:solidFill>
              </a:rPr>
              <a:t>, содержащий сведения о размере получаемой пенсии и других выплат военнослужащих, сотрудников МВД России, ФСБ России, МЧС России, ФСИН России, ФСКН России, ФССП России;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3) справка </a:t>
            </a:r>
            <a:r>
              <a:rPr lang="ru-RU" dirty="0">
                <a:solidFill>
                  <a:srgbClr val="002060"/>
                </a:solidFill>
              </a:rPr>
              <a:t>о размере выплат от органов службы занятости;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4) справка </a:t>
            </a:r>
            <a:r>
              <a:rPr lang="ru-RU" dirty="0">
                <a:solidFill>
                  <a:srgbClr val="002060"/>
                </a:solidFill>
              </a:rPr>
              <a:t>о размере ежемесячных страховых выплат по обязательному социальному страхованию от несчастных случаев на производстве и профессиональных заболеваний;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5) справка </a:t>
            </a:r>
            <a:r>
              <a:rPr lang="ru-RU" dirty="0">
                <a:solidFill>
                  <a:srgbClr val="002060"/>
                </a:solidFill>
              </a:rPr>
              <a:t>о мерах социальной поддержки (их размере), предоставляемых органами социальной защиты населения;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6) сведения</a:t>
            </a:r>
            <a:r>
              <a:rPr lang="ru-RU" dirty="0">
                <a:solidFill>
                  <a:srgbClr val="002060"/>
                </a:solidFill>
              </a:rPr>
              <a:t>, подтверждающие опеку (попечительство), о размере денежных средств, выплачиваемых опекуну (попечителю) на содержание лиц, находящихся под опекой (попечительством);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7) сведения </a:t>
            </a:r>
            <a:r>
              <a:rPr lang="ru-RU" dirty="0">
                <a:solidFill>
                  <a:srgbClr val="002060"/>
                </a:solidFill>
              </a:rPr>
              <a:t>о составе семьи (если сведения находятся в ведении органов местного самоуправления городских округов и муниципальных районов).</a:t>
            </a:r>
          </a:p>
        </p:txBody>
      </p:sp>
    </p:spTree>
    <p:extLst>
      <p:ext uri="{BB962C8B-B14F-4D97-AF65-F5344CB8AC3E}">
        <p14:creationId xmlns:p14="http://schemas.microsoft.com/office/powerpoint/2010/main" val="29325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Оснований для отказа в приеме документов, необходимых для предоставления государственной услуги, законодательством не предусмотрено.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Основаниями для отказа в предоставлении государственной услуги являются:</a:t>
            </a: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несоответствие 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статуса лица, обратившегося за предоставлением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пособия;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представление 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заявителем неправильно оформленных или утративших силу документов;</a:t>
            </a:r>
          </a:p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отсутствие 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полного пакета документов, необходимых для предоставления государственной услуги, которые заявитель должен представить самостоятельно.</a:t>
            </a:r>
          </a:p>
        </p:txBody>
      </p:sp>
      <p:pic>
        <p:nvPicPr>
          <p:cNvPr id="6" name="Picture 2" descr="https://im0-tub-ru.yandex.net/i?id=6ee36be6ccc22ada917dfbd6dd2abfa6&amp;n=33&amp;h=190&amp;w=2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647" y="4437112"/>
            <a:ext cx="360039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8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44C7F-9D16-4D60-B417-2C03975279AA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620688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 </a:t>
            </a:r>
            <a:r>
              <a:rPr lang="ru-RU" sz="2800" b="1" dirty="0">
                <a:solidFill>
                  <a:srgbClr val="0000FF"/>
                </a:solidFill>
              </a:rPr>
              <a:t>Ежемесячное пособие на питание беременным женщинам выплачивается с месяца обращения за назначением пособия (но не ранее месяца постановки на учет в медицинских организациях) по месяц родов (досрочного прерывания беременности).</a:t>
            </a:r>
          </a:p>
        </p:txBody>
      </p:sp>
      <p:pic>
        <p:nvPicPr>
          <p:cNvPr id="4098" name="Picture 2" descr="C:\Users\KrupnovaIA\Desktop\iCA0OFDZ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4725144"/>
            <a:ext cx="27146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rupnovaIA\Desktop\673f7988479fcda28967ba650a73ca3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2376264" cy="188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22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499" y="2967335"/>
            <a:ext cx="86950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21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0203782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512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10203782</vt:lpstr>
      <vt:lpstr>Tradeshow</vt:lpstr>
      <vt:lpstr>2_Тема Office</vt:lpstr>
      <vt:lpstr>       ПРЕДОСТАВЛЕНИЕ ЕЖЕМЕСЯЧНОГО ПОСОБИЯ НА ПИТАНИЕ БЕРЕМЕННЫМ ЖЕНЩИНАМ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Ольга Александровна</dc:creator>
  <cp:lastModifiedBy>Архипова Ольга Евгеньевна</cp:lastModifiedBy>
  <cp:revision>100</cp:revision>
  <cp:lastPrinted>2015-11-11T11:00:37Z</cp:lastPrinted>
  <dcterms:created xsi:type="dcterms:W3CDTF">2013-11-01T07:33:56Z</dcterms:created>
  <dcterms:modified xsi:type="dcterms:W3CDTF">2016-11-15T08:02:23Z</dcterms:modified>
</cp:coreProperties>
</file>